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5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035"/>
  </p:normalViewPr>
  <p:slideViewPr>
    <p:cSldViewPr snapToGrid="0" snapToObjects="1">
      <p:cViewPr varScale="1">
        <p:scale>
          <a:sx n="118" d="100"/>
          <a:sy n="118" d="100"/>
        </p:scale>
        <p:origin x="3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tonYurchenko/sql-meetup.git" TargetMode="External"/><Relationship Id="rId2" Type="http://schemas.openxmlformats.org/officeDocument/2006/relationships/hyperlink" Target="https://raw.githubusercontent.com/Homebrew/install/master/install.sh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ocalhost:9123/" TargetMode="External"/><Relationship Id="rId4" Type="http://schemas.openxmlformats.org/officeDocument/2006/relationships/hyperlink" Target="http://localhost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807C2-7A81-AD40-8F93-FABD9C26DD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 meetup 1.0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407132-FCE6-8C40-B1F9-F56C705E1E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начало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7D02BD-B261-AD41-B513-DC31098459F5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434509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80DA6-82EA-2340-8806-F62CD99E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Пересечение</a:t>
            </a:r>
            <a:r>
              <a:rPr lang="en-US" dirty="0"/>
              <a:t>, </a:t>
            </a:r>
            <a:r>
              <a:rPr lang="ru-RU" dirty="0"/>
              <a:t>с одинаковым ключами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9FFCBBF-E1B1-3944-8732-25D4774D98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572" y="4595380"/>
            <a:ext cx="5511800" cy="1282700"/>
          </a:xfrm>
          <a:prstGeom prst="rect">
            <a:avLst/>
          </a:prstGeom>
        </p:spPr>
      </p:pic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E1C63947-6879-8344-BA9B-A4718592996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877945"/>
              </p:ext>
            </p:extLst>
          </p:nvPr>
        </p:nvGraphicFramePr>
        <p:xfrm>
          <a:off x="433374" y="2297968"/>
          <a:ext cx="189025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129">
                  <a:extLst>
                    <a:ext uri="{9D8B030D-6E8A-4147-A177-3AD203B41FA5}">
                      <a16:colId xmlns:a16="http://schemas.microsoft.com/office/drawing/2014/main" val="1467497540"/>
                    </a:ext>
                  </a:extLst>
                </a:gridCol>
                <a:gridCol w="945129">
                  <a:extLst>
                    <a:ext uri="{9D8B030D-6E8A-4147-A177-3AD203B41FA5}">
                      <a16:colId xmlns:a16="http://schemas.microsoft.com/office/drawing/2014/main" val="362774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71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181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841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u3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562163"/>
                  </a:ext>
                </a:extLst>
              </a:tr>
            </a:tbl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60D3CB3-4C66-BB45-A138-90D296F542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0822265"/>
              </p:ext>
            </p:extLst>
          </p:nvPr>
        </p:nvGraphicFramePr>
        <p:xfrm>
          <a:off x="2974811" y="2310782"/>
          <a:ext cx="189025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129">
                  <a:extLst>
                    <a:ext uri="{9D8B030D-6E8A-4147-A177-3AD203B41FA5}">
                      <a16:colId xmlns:a16="http://schemas.microsoft.com/office/drawing/2014/main" val="1467497540"/>
                    </a:ext>
                  </a:extLst>
                </a:gridCol>
                <a:gridCol w="945129">
                  <a:extLst>
                    <a:ext uri="{9D8B030D-6E8A-4147-A177-3AD203B41FA5}">
                      <a16:colId xmlns:a16="http://schemas.microsoft.com/office/drawing/2014/main" val="362774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71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181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841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5621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2615521-1EA6-6342-985E-14558137313B}"/>
              </a:ext>
            </a:extLst>
          </p:cNvPr>
          <p:cNvSpPr txBox="1"/>
          <p:nvPr/>
        </p:nvSpPr>
        <p:spPr>
          <a:xfrm>
            <a:off x="2486356" y="3039648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E70BF3-B182-B241-88F2-E26873DC6F6D}"/>
              </a:ext>
            </a:extLst>
          </p:cNvPr>
          <p:cNvSpPr txBox="1"/>
          <p:nvPr/>
        </p:nvSpPr>
        <p:spPr>
          <a:xfrm>
            <a:off x="3038929" y="1941450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db.categories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90BE93-3B95-124E-89FD-E922EC3457B7}"/>
              </a:ext>
            </a:extLst>
          </p:cNvPr>
          <p:cNvSpPr txBox="1"/>
          <p:nvPr/>
        </p:nvSpPr>
        <p:spPr>
          <a:xfrm>
            <a:off x="826108" y="1923329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db.users</a:t>
            </a:r>
            <a:endParaRPr lang="ru-RU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8AD455E-C0DD-1F4F-A569-BADC94D76F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942807"/>
              </p:ext>
            </p:extLst>
          </p:nvPr>
        </p:nvGraphicFramePr>
        <p:xfrm>
          <a:off x="5641155" y="2297968"/>
          <a:ext cx="616003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518">
                  <a:extLst>
                    <a:ext uri="{9D8B030D-6E8A-4147-A177-3AD203B41FA5}">
                      <a16:colId xmlns:a16="http://schemas.microsoft.com/office/drawing/2014/main" val="2390530414"/>
                    </a:ext>
                  </a:extLst>
                </a:gridCol>
                <a:gridCol w="1318168">
                  <a:extLst>
                    <a:ext uri="{9D8B030D-6E8A-4147-A177-3AD203B41FA5}">
                      <a16:colId xmlns:a16="http://schemas.microsoft.com/office/drawing/2014/main" val="3718310660"/>
                    </a:ext>
                  </a:extLst>
                </a:gridCol>
                <a:gridCol w="1800488">
                  <a:extLst>
                    <a:ext uri="{9D8B030D-6E8A-4147-A177-3AD203B41FA5}">
                      <a16:colId xmlns:a16="http://schemas.microsoft.com/office/drawing/2014/main" val="2554459895"/>
                    </a:ext>
                  </a:extLst>
                </a:gridCol>
                <a:gridCol w="1975859">
                  <a:extLst>
                    <a:ext uri="{9D8B030D-6E8A-4147-A177-3AD203B41FA5}">
                      <a16:colId xmlns:a16="http://schemas.microsoft.com/office/drawing/2014/main" val="42192875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users.id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users.user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categories.id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categories.cat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991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2033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295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07578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A17FF31-7C3B-FC42-9A5E-B38D03B7D554}"/>
              </a:ext>
            </a:extLst>
          </p:cNvPr>
          <p:cNvSpPr txBox="1"/>
          <p:nvPr/>
        </p:nvSpPr>
        <p:spPr>
          <a:xfrm>
            <a:off x="5085233" y="3039648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4FD565-CA04-B44A-B4C1-040EF58BBADB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211387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80DA6-82EA-2340-8806-F62CD99E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Пересечение</a:t>
            </a:r>
            <a:r>
              <a:rPr lang="en-US" dirty="0"/>
              <a:t>, </a:t>
            </a:r>
            <a:r>
              <a:rPr lang="ru-RU" dirty="0"/>
              <a:t>наводим красоту!</a:t>
            </a:r>
          </a:p>
        </p:txBody>
      </p:sp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E1C63947-6879-8344-BA9B-A4718592996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2986634"/>
              </p:ext>
            </p:extLst>
          </p:nvPr>
        </p:nvGraphicFramePr>
        <p:xfrm>
          <a:off x="2142432" y="2227887"/>
          <a:ext cx="189025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129">
                  <a:extLst>
                    <a:ext uri="{9D8B030D-6E8A-4147-A177-3AD203B41FA5}">
                      <a16:colId xmlns:a16="http://schemas.microsoft.com/office/drawing/2014/main" val="1467497540"/>
                    </a:ext>
                  </a:extLst>
                </a:gridCol>
                <a:gridCol w="945129">
                  <a:extLst>
                    <a:ext uri="{9D8B030D-6E8A-4147-A177-3AD203B41FA5}">
                      <a16:colId xmlns:a16="http://schemas.microsoft.com/office/drawing/2014/main" val="362774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71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181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841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u3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562163"/>
                  </a:ext>
                </a:extLst>
              </a:tr>
            </a:tbl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60D3CB3-4C66-BB45-A138-90D296F542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0083827"/>
              </p:ext>
            </p:extLst>
          </p:nvPr>
        </p:nvGraphicFramePr>
        <p:xfrm>
          <a:off x="4683869" y="2240701"/>
          <a:ext cx="189025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129">
                  <a:extLst>
                    <a:ext uri="{9D8B030D-6E8A-4147-A177-3AD203B41FA5}">
                      <a16:colId xmlns:a16="http://schemas.microsoft.com/office/drawing/2014/main" val="1467497540"/>
                    </a:ext>
                  </a:extLst>
                </a:gridCol>
                <a:gridCol w="945129">
                  <a:extLst>
                    <a:ext uri="{9D8B030D-6E8A-4147-A177-3AD203B41FA5}">
                      <a16:colId xmlns:a16="http://schemas.microsoft.com/office/drawing/2014/main" val="362774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71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181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841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5621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2615521-1EA6-6342-985E-14558137313B}"/>
              </a:ext>
            </a:extLst>
          </p:cNvPr>
          <p:cNvSpPr txBox="1"/>
          <p:nvPr/>
        </p:nvSpPr>
        <p:spPr>
          <a:xfrm>
            <a:off x="4195414" y="2969567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E70BF3-B182-B241-88F2-E26873DC6F6D}"/>
              </a:ext>
            </a:extLst>
          </p:cNvPr>
          <p:cNvSpPr txBox="1"/>
          <p:nvPr/>
        </p:nvSpPr>
        <p:spPr>
          <a:xfrm>
            <a:off x="4747987" y="1871369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db.categories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90BE93-3B95-124E-89FD-E922EC3457B7}"/>
              </a:ext>
            </a:extLst>
          </p:cNvPr>
          <p:cNvSpPr txBox="1"/>
          <p:nvPr/>
        </p:nvSpPr>
        <p:spPr>
          <a:xfrm>
            <a:off x="2535166" y="1853248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db.users</a:t>
            </a:r>
            <a:endParaRPr lang="ru-RU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8AD455E-C0DD-1F4F-A569-BADC94D76F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457232"/>
              </p:ext>
            </p:extLst>
          </p:nvPr>
        </p:nvGraphicFramePr>
        <p:xfrm>
          <a:off x="7350213" y="2227887"/>
          <a:ext cx="206593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935">
                  <a:extLst>
                    <a:ext uri="{9D8B030D-6E8A-4147-A177-3AD203B41FA5}">
                      <a16:colId xmlns:a16="http://schemas.microsoft.com/office/drawing/2014/main" val="2390530414"/>
                    </a:ext>
                  </a:extLst>
                </a:gridCol>
                <a:gridCol w="777224">
                  <a:extLst>
                    <a:ext uri="{9D8B030D-6E8A-4147-A177-3AD203B41FA5}">
                      <a16:colId xmlns:a16="http://schemas.microsoft.com/office/drawing/2014/main" val="3718310660"/>
                    </a:ext>
                  </a:extLst>
                </a:gridCol>
                <a:gridCol w="783772">
                  <a:extLst>
                    <a:ext uri="{9D8B030D-6E8A-4147-A177-3AD203B41FA5}">
                      <a16:colId xmlns:a16="http://schemas.microsoft.com/office/drawing/2014/main" val="42192875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cat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991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2033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295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07578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A17FF31-7C3B-FC42-9A5E-B38D03B7D554}"/>
              </a:ext>
            </a:extLst>
          </p:cNvPr>
          <p:cNvSpPr txBox="1"/>
          <p:nvPr/>
        </p:nvSpPr>
        <p:spPr>
          <a:xfrm>
            <a:off x="6794291" y="296956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  <a:endParaRPr lang="ru-RU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DC7DD0A-497E-A54A-9458-F5DA781469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8026" y="4349647"/>
            <a:ext cx="6781800" cy="17907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C7CFA3-8065-3245-BB2F-1BA19B0F4E3F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728156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AD759-F27F-F94B-B97B-19B89EE2C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Операция </a:t>
            </a:r>
            <a:r>
              <a:rPr lang="en-US" dirty="0"/>
              <a:t>JOIN</a:t>
            </a:r>
            <a:r>
              <a:rPr lang="ru-RU" dirty="0"/>
              <a:t>.</a:t>
            </a:r>
            <a:br>
              <a:rPr lang="ru-RU" dirty="0"/>
            </a:br>
            <a:r>
              <a:rPr lang="ru-RU" dirty="0"/>
              <a:t>Какие виды есть в </a:t>
            </a:r>
            <a:r>
              <a:rPr lang="en-US" dirty="0"/>
              <a:t>SQL</a:t>
            </a:r>
            <a:endParaRPr lang="ru-R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DFE1BD-3C97-0541-9067-6BFE94F6B4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256" y="1943779"/>
            <a:ext cx="5844977" cy="45985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1CD59D-3767-5848-A536-AE50C10BAE79}"/>
              </a:ext>
            </a:extLst>
          </p:cNvPr>
          <p:cNvSpPr txBox="1"/>
          <p:nvPr/>
        </p:nvSpPr>
        <p:spPr>
          <a:xfrm>
            <a:off x="6248400" y="2035629"/>
            <a:ext cx="570411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INNER</a:t>
            </a:r>
            <a:r>
              <a:rPr lang="en-US" dirty="0"/>
              <a:t> – </a:t>
            </a:r>
            <a:r>
              <a:rPr lang="ru-RU" dirty="0"/>
              <a:t>внутренний, возвращает то что есть в </a:t>
            </a:r>
          </a:p>
          <a:p>
            <a:r>
              <a:rPr lang="ru-RU" dirty="0"/>
              <a:t>обоих таблицах (при совпадение ключей)</a:t>
            </a:r>
          </a:p>
          <a:p>
            <a:endParaRPr lang="ru-RU" dirty="0"/>
          </a:p>
          <a:p>
            <a:endParaRPr lang="ru-RU" dirty="0"/>
          </a:p>
          <a:p>
            <a:r>
              <a:rPr lang="en-US" dirty="0">
                <a:solidFill>
                  <a:srgbClr val="FFC000"/>
                </a:solidFill>
              </a:rPr>
              <a:t>LEFT</a:t>
            </a:r>
            <a:r>
              <a:rPr lang="en-US" dirty="0"/>
              <a:t> – </a:t>
            </a:r>
            <a:r>
              <a:rPr lang="ru-RU" dirty="0"/>
              <a:t>левый, возвращает всё что есть в левой таблице и по возможности то что есть в правой (при совпадение ключей)</a:t>
            </a:r>
          </a:p>
          <a:p>
            <a:endParaRPr lang="ru-RU" dirty="0"/>
          </a:p>
          <a:p>
            <a:endParaRPr lang="ru-RU" dirty="0"/>
          </a:p>
          <a:p>
            <a:r>
              <a:rPr lang="en-US" dirty="0">
                <a:solidFill>
                  <a:srgbClr val="FFC000"/>
                </a:solidFill>
              </a:rPr>
              <a:t>RIGHT</a:t>
            </a:r>
            <a:r>
              <a:rPr lang="en-US" dirty="0"/>
              <a:t> – </a:t>
            </a:r>
            <a:r>
              <a:rPr lang="ru-RU" dirty="0"/>
              <a:t>правый, возвращает всё что есть в правой таблице и по возможности то что есть в левой (при совпадение ключей)</a:t>
            </a:r>
          </a:p>
          <a:p>
            <a:endParaRPr lang="ru-RU" dirty="0"/>
          </a:p>
          <a:p>
            <a:endParaRPr lang="ru-RU" dirty="0"/>
          </a:p>
          <a:p>
            <a:r>
              <a:rPr lang="en-US" dirty="0">
                <a:solidFill>
                  <a:srgbClr val="FFC000"/>
                </a:solidFill>
              </a:rPr>
              <a:t>FULL OUTER</a:t>
            </a:r>
            <a:r>
              <a:rPr lang="en-US" dirty="0"/>
              <a:t> – </a:t>
            </a:r>
            <a:r>
              <a:rPr lang="ru-RU" dirty="0"/>
              <a:t>полный, возвращает вообще всё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1BBD99-72F8-D14B-B408-C95BA9323477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874226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38272-1A6D-A94B-BCEE-5D307A7CD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Операция </a:t>
            </a:r>
            <a:r>
              <a:rPr lang="en-US" dirty="0"/>
              <a:t>JOIN.</a:t>
            </a:r>
            <a:br>
              <a:rPr lang="en-US" dirty="0"/>
            </a:br>
            <a:r>
              <a:rPr lang="ru-RU" dirty="0"/>
              <a:t>Особенности </a:t>
            </a:r>
            <a:r>
              <a:rPr lang="en-US" dirty="0" err="1"/>
              <a:t>clickhouse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2546A-E85E-2F4F-9EC9-73B6D6675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2377568"/>
          </a:xfrm>
        </p:spPr>
        <p:txBody>
          <a:bodyPr/>
          <a:lstStyle/>
          <a:p>
            <a:r>
              <a:rPr lang="ru-RU" dirty="0"/>
              <a:t>Все операции </a:t>
            </a:r>
            <a:r>
              <a:rPr lang="en-US" dirty="0"/>
              <a:t>JOIN </a:t>
            </a:r>
            <a:r>
              <a:rPr lang="ru-RU" dirty="0"/>
              <a:t>происходят в оперативной памяти, </a:t>
            </a:r>
            <a:r>
              <a:rPr lang="ru-RU" dirty="0">
                <a:solidFill>
                  <a:srgbClr val="FFC000"/>
                </a:solidFill>
              </a:rPr>
              <a:t>если все данные</a:t>
            </a:r>
            <a:r>
              <a:rPr lang="ru-RU" dirty="0"/>
              <a:t> для </a:t>
            </a:r>
            <a:r>
              <a:rPr lang="en-US" dirty="0"/>
              <a:t>JOIN </a:t>
            </a:r>
            <a:r>
              <a:rPr lang="ru-RU" dirty="0"/>
              <a:t>из обоих таблиц </a:t>
            </a:r>
            <a:r>
              <a:rPr lang="ru-RU" dirty="0">
                <a:solidFill>
                  <a:srgbClr val="FFC000"/>
                </a:solidFill>
              </a:rPr>
              <a:t>не помещаются в оперативной памяти</a:t>
            </a:r>
            <a:r>
              <a:rPr lang="ru-RU" dirty="0"/>
              <a:t> то </a:t>
            </a:r>
            <a:r>
              <a:rPr lang="en-US" dirty="0" err="1"/>
              <a:t>clickhouse</a:t>
            </a:r>
            <a:r>
              <a:rPr lang="en-US" dirty="0"/>
              <a:t> </a:t>
            </a:r>
            <a:r>
              <a:rPr lang="ru-RU" dirty="0"/>
              <a:t>выдаст </a:t>
            </a:r>
            <a:r>
              <a:rPr lang="ru-RU" dirty="0">
                <a:solidFill>
                  <a:srgbClr val="FFC000"/>
                </a:solidFill>
              </a:rPr>
              <a:t>ошибку</a:t>
            </a:r>
            <a:r>
              <a:rPr lang="ru-RU" dirty="0"/>
              <a:t>.</a:t>
            </a:r>
          </a:p>
          <a:p>
            <a:r>
              <a:rPr lang="ru-RU" dirty="0"/>
              <a:t>Все операции </a:t>
            </a:r>
            <a:r>
              <a:rPr lang="en-US" dirty="0"/>
              <a:t>JOIN </a:t>
            </a:r>
            <a:r>
              <a:rPr lang="ru-RU" dirty="0"/>
              <a:t>имеют опцию </a:t>
            </a:r>
            <a:r>
              <a:rPr lang="en-US" dirty="0">
                <a:solidFill>
                  <a:srgbClr val="FFC000"/>
                </a:solidFill>
              </a:rPr>
              <a:t>ALL</a:t>
            </a:r>
            <a:r>
              <a:rPr lang="en-US" dirty="0"/>
              <a:t> </a:t>
            </a:r>
            <a:r>
              <a:rPr lang="ru-RU" dirty="0"/>
              <a:t>или </a:t>
            </a:r>
            <a:r>
              <a:rPr lang="en-US" dirty="0">
                <a:solidFill>
                  <a:srgbClr val="FFC000"/>
                </a:solidFill>
              </a:rPr>
              <a:t>ANY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ALL – </a:t>
            </a:r>
            <a:r>
              <a:rPr lang="ru-RU" dirty="0"/>
              <a:t>работает как </a:t>
            </a:r>
            <a:r>
              <a:rPr lang="ru-RU" dirty="0">
                <a:solidFill>
                  <a:srgbClr val="FFC000"/>
                </a:solidFill>
              </a:rPr>
              <a:t>классический</a:t>
            </a:r>
            <a:r>
              <a:rPr lang="ru-RU" dirty="0"/>
              <a:t> </a:t>
            </a:r>
            <a:r>
              <a:rPr lang="en-US" dirty="0"/>
              <a:t>SQL </a:t>
            </a:r>
            <a:r>
              <a:rPr lang="en-US" dirty="0">
                <a:solidFill>
                  <a:srgbClr val="FFC000"/>
                </a:solidFill>
              </a:rPr>
              <a:t>JOIN</a:t>
            </a:r>
          </a:p>
          <a:p>
            <a:pPr lvl="1"/>
            <a:r>
              <a:rPr lang="en-US" dirty="0"/>
              <a:t>ANY – </a:t>
            </a:r>
            <a:r>
              <a:rPr lang="ru-RU" dirty="0"/>
              <a:t>ищет для каждого ключа </a:t>
            </a:r>
            <a:r>
              <a:rPr lang="ru-RU" dirty="0">
                <a:solidFill>
                  <a:srgbClr val="FFC000"/>
                </a:solidFill>
              </a:rPr>
              <a:t>только одно совпадение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0273C6-F47B-7C42-9118-85D116BE5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30158"/>
            <a:ext cx="9220200" cy="2209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E16EC8-563E-B94F-BB6D-2D4CECDA4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100" y="4630158"/>
            <a:ext cx="7454900" cy="2209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3B037C-8A8B-3743-92BE-B00D0C550345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343756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6CB77-4A90-A543-A85E-32C47EE81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Подзапросы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293F3-483E-364B-BDFB-D4AD3D6F0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1223682"/>
          </a:xfrm>
        </p:spPr>
        <p:txBody>
          <a:bodyPr/>
          <a:lstStyle/>
          <a:p>
            <a:r>
              <a:rPr lang="ru-RU" dirty="0"/>
              <a:t>В качестве </a:t>
            </a:r>
            <a:r>
              <a:rPr lang="ru-RU" dirty="0">
                <a:solidFill>
                  <a:srgbClr val="FFC000"/>
                </a:solidFill>
              </a:rPr>
              <a:t>источника</a:t>
            </a:r>
            <a:r>
              <a:rPr lang="ru-RU" dirty="0"/>
              <a:t> (секция ГДЕ) может использоваться результат запроса (</a:t>
            </a:r>
            <a:r>
              <a:rPr lang="ru-RU" dirty="0">
                <a:solidFill>
                  <a:srgbClr val="FFC000"/>
                </a:solidFill>
              </a:rPr>
              <a:t>подзапрос</a:t>
            </a:r>
            <a:r>
              <a:rPr lang="ru-RU" dirty="0"/>
              <a:t>).</a:t>
            </a:r>
          </a:p>
          <a:p>
            <a:r>
              <a:rPr lang="ru-RU" dirty="0"/>
              <a:t>Может быть </a:t>
            </a:r>
            <a:r>
              <a:rPr lang="ru-RU" dirty="0">
                <a:solidFill>
                  <a:srgbClr val="FFC000"/>
                </a:solidFill>
              </a:rPr>
              <a:t>любое количество</a:t>
            </a:r>
            <a:r>
              <a:rPr lang="ru-RU" dirty="0"/>
              <a:t> подзапросов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CD0229-5684-4F4B-B38B-23FDC5996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227" y="3476272"/>
            <a:ext cx="6927587" cy="31783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77BF2A-7212-144B-93EB-EEB97A0ED6D4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244131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0D5D-CB53-4849-A057-0732EACE6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Запросы в удалённый </a:t>
            </a:r>
            <a:r>
              <a:rPr lang="en-US" dirty="0" err="1"/>
              <a:t>clickhouse</a:t>
            </a:r>
            <a:br>
              <a:rPr lang="en-US" dirty="0"/>
            </a:br>
            <a:r>
              <a:rPr lang="en-US" dirty="0"/>
              <a:t>(</a:t>
            </a:r>
            <a:r>
              <a:rPr lang="ru-RU" dirty="0"/>
              <a:t>функция </a:t>
            </a:r>
            <a:r>
              <a:rPr lang="en-US" dirty="0"/>
              <a:t>remote)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4D0A6-184C-9B40-8F8B-49C783B2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1278111"/>
          </a:xfrm>
        </p:spPr>
        <p:txBody>
          <a:bodyPr/>
          <a:lstStyle/>
          <a:p>
            <a:r>
              <a:rPr lang="ru-RU" dirty="0"/>
              <a:t>Можно использовать функцию </a:t>
            </a:r>
            <a:r>
              <a:rPr lang="en-US" dirty="0"/>
              <a:t>remote (</a:t>
            </a:r>
            <a:r>
              <a:rPr lang="ru-RU" dirty="0"/>
              <a:t>или </a:t>
            </a:r>
            <a:r>
              <a:rPr lang="en-US" dirty="0" err="1"/>
              <a:t>remoteSecure</a:t>
            </a:r>
            <a:r>
              <a:rPr lang="ru-RU" dirty="0"/>
              <a:t> для шифрованного подключения</a:t>
            </a:r>
            <a:r>
              <a:rPr lang="en-US" dirty="0"/>
              <a:t>)</a:t>
            </a:r>
            <a:endParaRPr lang="ru-RU" dirty="0"/>
          </a:p>
          <a:p>
            <a:r>
              <a:rPr lang="ru-RU" dirty="0"/>
              <a:t>Можно создать к </a:t>
            </a:r>
            <a:r>
              <a:rPr lang="en-US" dirty="0" err="1"/>
              <a:t>clickhouse</a:t>
            </a:r>
            <a:r>
              <a:rPr lang="en-US" dirty="0"/>
              <a:t> </a:t>
            </a:r>
            <a:r>
              <a:rPr lang="ru-RU" dirty="0"/>
              <a:t>ссылку на удалённую таблицу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71813B-AA11-7846-8462-3F71D1E6D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4298950"/>
            <a:ext cx="9156700" cy="1917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9D56D3-545B-F348-9218-A196396FC19D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708779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68B846-AE60-464A-A45B-257E8E736BEC}"/>
              </a:ext>
            </a:extLst>
          </p:cNvPr>
          <p:cNvSpPr txBox="1"/>
          <p:nvPr/>
        </p:nvSpPr>
        <p:spPr>
          <a:xfrm>
            <a:off x="4702628" y="3044280"/>
            <a:ext cx="27867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i="1" dirty="0"/>
              <a:t>Вопросы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00A4CD-B56A-B64B-BB92-6927A25929B3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768004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AE2D5-FA15-214C-99A1-CA3050483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Задачка (данные вымышленные)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FDD92-6EE0-9545-AEED-CF4C49BED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Нужно найти мошенника, который украл деньги у пользователя банка</a:t>
            </a:r>
          </a:p>
          <a:p>
            <a:r>
              <a:rPr lang="ru-RU" dirty="0"/>
              <a:t>Выяснить как зовут, где бывает</a:t>
            </a:r>
          </a:p>
          <a:p>
            <a:r>
              <a:rPr lang="ru-RU" dirty="0"/>
              <a:t>Чтобы отправить к нему службу безопасности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25A6A3-95F3-8843-8C6E-CE8AD353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6027" y="4162069"/>
            <a:ext cx="4064000" cy="228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F1FC6F2-8107-1B41-9AD5-BDC2890A9B8E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2660204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14C0C-C5A1-1D4E-AAB7-F1C6351A2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Задачка. Исходные данные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780A7-4862-FB40-872E-935D84407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Есть данные банка и сервисов экосистемы:</a:t>
            </a:r>
          </a:p>
          <a:p>
            <a:r>
              <a:rPr lang="en-US" dirty="0" err="1"/>
              <a:t>bank.complaints</a:t>
            </a:r>
            <a:r>
              <a:rPr lang="en-US" dirty="0"/>
              <a:t> – </a:t>
            </a:r>
            <a:r>
              <a:rPr lang="ru-RU" dirty="0"/>
              <a:t>жалобы клиентов</a:t>
            </a:r>
          </a:p>
          <a:p>
            <a:r>
              <a:rPr lang="en-US" dirty="0" err="1"/>
              <a:t>bank.clients</a:t>
            </a:r>
            <a:r>
              <a:rPr lang="en-US" dirty="0"/>
              <a:t> – </a:t>
            </a:r>
            <a:r>
              <a:rPr lang="ru-RU" dirty="0"/>
              <a:t>клиенты банка</a:t>
            </a:r>
          </a:p>
          <a:p>
            <a:r>
              <a:rPr lang="en-US" dirty="0" err="1"/>
              <a:t>bakn.transactions</a:t>
            </a:r>
            <a:r>
              <a:rPr lang="en-US" dirty="0"/>
              <a:t> – </a:t>
            </a:r>
            <a:r>
              <a:rPr lang="ru-RU" dirty="0"/>
              <a:t>транзакции клиентов банка</a:t>
            </a:r>
          </a:p>
          <a:p>
            <a:r>
              <a:rPr lang="en-US" dirty="0" err="1"/>
              <a:t>ecosystem.mapping</a:t>
            </a:r>
            <a:r>
              <a:rPr lang="en-US" dirty="0"/>
              <a:t> – </a:t>
            </a:r>
            <a:r>
              <a:rPr lang="ru-RU" dirty="0"/>
              <a:t>связка идентификаторов клиентов банка с внутренними идентификаторами в сервисах экосистемы</a:t>
            </a:r>
          </a:p>
          <a:p>
            <a:r>
              <a:rPr lang="en-US" dirty="0" err="1"/>
              <a:t>mobile.clients</a:t>
            </a:r>
            <a:r>
              <a:rPr lang="en-US" dirty="0"/>
              <a:t> – </a:t>
            </a:r>
            <a:r>
              <a:rPr lang="ru-RU" dirty="0"/>
              <a:t>клиенты мобильного оператора, участника экосистемы </a:t>
            </a:r>
          </a:p>
          <a:p>
            <a:r>
              <a:rPr lang="en-US" dirty="0" err="1"/>
              <a:t>mobile.build</a:t>
            </a:r>
            <a:r>
              <a:rPr lang="en-US" dirty="0"/>
              <a:t> – </a:t>
            </a:r>
            <a:r>
              <a:rPr lang="ru-RU" dirty="0"/>
              <a:t>лог звонков клиентов мобильного оператора</a:t>
            </a:r>
          </a:p>
          <a:p>
            <a:r>
              <a:rPr lang="en-US" dirty="0" err="1"/>
              <a:t>market_place.delivery</a:t>
            </a:r>
            <a:r>
              <a:rPr lang="en-US" dirty="0"/>
              <a:t> – </a:t>
            </a:r>
            <a:r>
              <a:rPr lang="ru-RU" dirty="0"/>
              <a:t>список адресов клиентов </a:t>
            </a:r>
            <a:r>
              <a:rPr lang="ru-RU" dirty="0" err="1"/>
              <a:t>маркет</a:t>
            </a:r>
            <a:r>
              <a:rPr lang="ru-RU" dirty="0"/>
              <a:t> </a:t>
            </a:r>
            <a:r>
              <a:rPr lang="ru-RU" dirty="0" err="1"/>
              <a:t>плейса</a:t>
            </a:r>
            <a:r>
              <a:rPr lang="ru-RU" dirty="0"/>
              <a:t> (участника </a:t>
            </a:r>
            <a:r>
              <a:rPr lang="ru-RU" dirty="0" err="1"/>
              <a:t>эклсистемы</a:t>
            </a:r>
            <a:r>
              <a:rPr lang="ru-RU" dirty="0"/>
              <a:t>) по которым выполнялась доставка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3A1080-F8BD-CB4F-939C-FF69D6A73549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483296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F4085-5D6D-E646-A7A6-566B3CF4F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Задание. С чего начать?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14D8D-0A56-454F-A40C-786EA4FD0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597203"/>
            <a:ext cx="8946541" cy="82091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От клиента поступила жалоба, она одна единственная жалоба в принципе, так как банк мега эффективен </a:t>
            </a:r>
            <a:r>
              <a:rPr lang="ru-RU" sz="2400" dirty="0"/>
              <a:t>💪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87432F-EB17-0448-86B8-EA4461E6F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01795"/>
            <a:ext cx="12192000" cy="21562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2AA652-4712-0E46-95F6-9F3F5F75D477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4038273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F3BD2-3CF0-5244-95AE-8B3DB6379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будем делать?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1AD28-8872-2D49-8483-346481F95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Построим простой </a:t>
            </a:r>
            <a:r>
              <a:rPr lang="en-US" dirty="0"/>
              <a:t>SQL </a:t>
            </a:r>
            <a:r>
              <a:rPr lang="ru-RU" dirty="0"/>
              <a:t>запрос</a:t>
            </a:r>
          </a:p>
          <a:p>
            <a:r>
              <a:rPr lang="ru-RU" dirty="0"/>
              <a:t>Добавим в него фильтры</a:t>
            </a:r>
          </a:p>
          <a:p>
            <a:r>
              <a:rPr lang="ru-RU" dirty="0" err="1"/>
              <a:t>Поагрегируем</a:t>
            </a:r>
            <a:r>
              <a:rPr lang="ru-RU" dirty="0"/>
              <a:t> данные</a:t>
            </a:r>
          </a:p>
          <a:p>
            <a:r>
              <a:rPr lang="ru-RU" dirty="0"/>
              <a:t>Соединим несколько табличек в одну</a:t>
            </a:r>
          </a:p>
          <a:p>
            <a:r>
              <a:rPr lang="ru-RU" dirty="0"/>
              <a:t>Посмотрим как вытащить данные их одного </a:t>
            </a:r>
            <a:r>
              <a:rPr lang="en-US" dirty="0" err="1"/>
              <a:t>clickhouse</a:t>
            </a:r>
            <a:r>
              <a:rPr lang="en-US" dirty="0"/>
              <a:t> </a:t>
            </a:r>
            <a:r>
              <a:rPr lang="ru-RU" dirty="0"/>
              <a:t>в другой</a:t>
            </a:r>
          </a:p>
          <a:p>
            <a:r>
              <a:rPr lang="ru-RU" dirty="0"/>
              <a:t>Интересная задачка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6AF6BB-AF74-0E45-8E95-95BA991218AA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700973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AE7D8-A84D-6F45-99C7-AF417BF62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Задание. Как представить результат?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3D5A4-D4EB-7647-A522-5528A6BDC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результате нужно выяснить:</a:t>
            </a:r>
          </a:p>
          <a:p>
            <a:r>
              <a:rPr lang="ru-RU" dirty="0"/>
              <a:t>ФИО мошенника</a:t>
            </a:r>
          </a:p>
          <a:p>
            <a:r>
              <a:rPr lang="ru-RU" dirty="0"/>
              <a:t>Все возможные номера телефонов для дозвона</a:t>
            </a:r>
          </a:p>
          <a:p>
            <a:r>
              <a:rPr lang="ru-RU" dirty="0"/>
              <a:t>ФИО родственников</a:t>
            </a:r>
          </a:p>
          <a:p>
            <a:r>
              <a:rPr lang="ru-RU" dirty="0"/>
              <a:t>Адреса, по которым мошенника или родственников можно найти</a:t>
            </a:r>
          </a:p>
          <a:p>
            <a:r>
              <a:rPr lang="ru-RU" dirty="0"/>
              <a:t>Примерное время, к которое люди могут находиться но этим адресам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Удачи!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D75C99-F6EF-114A-BFF4-065FCAF70F97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562865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B714-918C-1B4A-ADFA-E86354E38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нужно установить для работы?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5525B-D552-9740-8D36-A05A66759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Brew (</a:t>
            </a:r>
            <a:r>
              <a:rPr lang="ru-RU" dirty="0"/>
              <a:t>на </a:t>
            </a:r>
            <a:r>
              <a:rPr lang="en-US" dirty="0"/>
              <a:t>Mac:</a:t>
            </a:r>
            <a:r>
              <a:rPr lang="ru-RU" dirty="0"/>
              <a:t> </a:t>
            </a:r>
            <a:r>
              <a:rPr lang="en-US" dirty="0"/>
              <a:t>/bin/bash -c "$(curl -</a:t>
            </a:r>
            <a:r>
              <a:rPr lang="en-US" dirty="0" err="1"/>
              <a:t>fsSL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https://raw.githubusercontent.com/Homebrew/install/master/install.sh</a:t>
            </a:r>
            <a:r>
              <a:rPr lang="en-US" dirty="0"/>
              <a:t>)" )</a:t>
            </a:r>
            <a:endParaRPr lang="ru-RU" dirty="0"/>
          </a:p>
          <a:p>
            <a:r>
              <a:rPr lang="en-US" dirty="0">
                <a:solidFill>
                  <a:srgbClr val="FFC000"/>
                </a:solidFill>
              </a:rPr>
              <a:t>Git</a:t>
            </a:r>
            <a:r>
              <a:rPr lang="en-US" dirty="0"/>
              <a:t> (</a:t>
            </a:r>
            <a:r>
              <a:rPr lang="ru-RU" dirty="0"/>
              <a:t>на </a:t>
            </a:r>
            <a:r>
              <a:rPr lang="en-US" dirty="0"/>
              <a:t>Mac: brew install git)</a:t>
            </a:r>
          </a:p>
          <a:p>
            <a:r>
              <a:rPr lang="en-US" dirty="0">
                <a:solidFill>
                  <a:srgbClr val="FFC000"/>
                </a:solidFill>
              </a:rPr>
              <a:t>Docker</a:t>
            </a:r>
            <a:r>
              <a:rPr lang="en-US" dirty="0"/>
              <a:t> (</a:t>
            </a:r>
            <a:r>
              <a:rPr lang="ru-RU" dirty="0"/>
              <a:t>на </a:t>
            </a:r>
            <a:r>
              <a:rPr lang="en-US" dirty="0"/>
              <a:t>Mac: brew cask install docker)</a:t>
            </a:r>
          </a:p>
          <a:p>
            <a:r>
              <a:rPr lang="en-US" dirty="0">
                <a:solidFill>
                  <a:srgbClr val="FFC000"/>
                </a:solidFill>
              </a:rPr>
              <a:t>Docker-compose</a:t>
            </a:r>
            <a:r>
              <a:rPr lang="en-US" dirty="0"/>
              <a:t> (</a:t>
            </a:r>
            <a:r>
              <a:rPr lang="ru-RU" dirty="0"/>
              <a:t>на </a:t>
            </a:r>
            <a:r>
              <a:rPr lang="en-US" dirty="0"/>
              <a:t>Mac: brew install docker-compose)</a:t>
            </a:r>
          </a:p>
          <a:p>
            <a:r>
              <a:rPr lang="ru-RU" dirty="0"/>
              <a:t>Скачать </a:t>
            </a:r>
            <a:r>
              <a:rPr lang="ru-RU" dirty="0" err="1"/>
              <a:t>репозиторий</a:t>
            </a:r>
            <a:r>
              <a:rPr lang="ru-RU" dirty="0"/>
              <a:t> (</a:t>
            </a:r>
            <a:r>
              <a:rPr lang="en-US" dirty="0"/>
              <a:t>git clone </a:t>
            </a:r>
            <a:r>
              <a:rPr lang="en-US" dirty="0">
                <a:hlinkClick r:id="rId3"/>
              </a:rPr>
              <a:t>https://github.com/AntonYurchenko/sql-meetup.git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Запускаем (</a:t>
            </a:r>
            <a:r>
              <a:rPr lang="en-US" dirty="0"/>
              <a:t>cd </a:t>
            </a:r>
            <a:r>
              <a:rPr lang="en-US" dirty="0" err="1"/>
              <a:t>sql</a:t>
            </a:r>
            <a:r>
              <a:rPr lang="en-US" dirty="0"/>
              <a:t>-meetup/1.0 &amp;&amp; docker-compose up</a:t>
            </a:r>
            <a:r>
              <a:rPr lang="ru-RU" dirty="0"/>
              <a:t>)</a:t>
            </a:r>
            <a:endParaRPr lang="en-US" dirty="0"/>
          </a:p>
          <a:p>
            <a:r>
              <a:rPr lang="en-US" dirty="0" err="1"/>
              <a:t>Tabix</a:t>
            </a:r>
            <a:r>
              <a:rPr lang="en-US" dirty="0"/>
              <a:t> </a:t>
            </a:r>
            <a:r>
              <a:rPr lang="ru-RU" dirty="0"/>
              <a:t>будет доступен в браузере </a:t>
            </a:r>
            <a:r>
              <a:rPr lang="en-US" dirty="0">
                <a:hlinkClick r:id="rId4"/>
              </a:rPr>
              <a:t>http://localhost</a:t>
            </a:r>
            <a:endParaRPr lang="en-US" dirty="0"/>
          </a:p>
          <a:p>
            <a:r>
              <a:rPr lang="ru-RU" dirty="0"/>
              <a:t>Создаём соединение </a:t>
            </a:r>
            <a:r>
              <a:rPr lang="en-US" dirty="0">
                <a:hlinkClick r:id="rId5"/>
              </a:rPr>
              <a:t>http://localhost:9123</a:t>
            </a:r>
            <a:r>
              <a:rPr lang="en-US" dirty="0"/>
              <a:t> (login: default)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DF07F8-30C7-0142-AF75-96BCDD3A2E56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59669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1C1E4-8434-E54D-83BA-A8A878BA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Простой </a:t>
            </a:r>
            <a:r>
              <a:rPr lang="en-US" dirty="0"/>
              <a:t>SQL </a:t>
            </a:r>
            <a:r>
              <a:rPr lang="ru-RU" dirty="0"/>
              <a:t>запрос (ЧТО и ГДЕ)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1581F6-7B21-2249-889E-0D85C81714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2226110"/>
            <a:ext cx="6527800" cy="1397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BB7740-A44A-2044-8E18-470CEA114A28}"/>
              </a:ext>
            </a:extLst>
          </p:cNvPr>
          <p:cNvSpPr txBox="1"/>
          <p:nvPr/>
        </p:nvSpPr>
        <p:spPr>
          <a:xfrm>
            <a:off x="646111" y="1853248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Запрос: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495C18-A3D7-FE49-ADA5-5BEAD30A0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75557"/>
            <a:ext cx="12192000" cy="24824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E87718-E143-AF45-AB57-7DC58821161B}"/>
              </a:ext>
            </a:extLst>
          </p:cNvPr>
          <p:cNvSpPr txBox="1"/>
          <p:nvPr/>
        </p:nvSpPr>
        <p:spPr>
          <a:xfrm>
            <a:off x="686949" y="3995972"/>
            <a:ext cx="1327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Результат: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356051-C8A6-174C-AF37-3FFE201FBEEE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853071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4B4BC-EE51-9141-89E2-9D1144519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Но всё нам не нужно :)</a:t>
            </a:r>
            <a:br>
              <a:rPr lang="ru-RU" dirty="0"/>
            </a:br>
            <a:r>
              <a:rPr lang="ru-RU" dirty="0"/>
              <a:t>Фильтруй </a:t>
            </a:r>
            <a:r>
              <a:rPr lang="ru-RU" strike="sngStrike" dirty="0"/>
              <a:t>базар</a:t>
            </a:r>
            <a:r>
              <a:rPr lang="ru-RU" dirty="0"/>
              <a:t> ответ 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BD2E65-9350-9E44-83AD-33F6C5C74BF7}"/>
              </a:ext>
            </a:extLst>
          </p:cNvPr>
          <p:cNvSpPr txBox="1"/>
          <p:nvPr/>
        </p:nvSpPr>
        <p:spPr>
          <a:xfrm>
            <a:off x="646111" y="1853248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Запрос: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EE72C8-661E-9041-B7C9-8016DC5A02F6}"/>
              </a:ext>
            </a:extLst>
          </p:cNvPr>
          <p:cNvSpPr txBox="1"/>
          <p:nvPr/>
        </p:nvSpPr>
        <p:spPr>
          <a:xfrm>
            <a:off x="686949" y="3995972"/>
            <a:ext cx="1327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Результат: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EFEE9E6-D48E-1444-9C65-26162FCCB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6949" y="2328947"/>
            <a:ext cx="8947150" cy="12941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23D0EC-0F51-B345-9AE6-184BA6B7B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65304"/>
            <a:ext cx="12192000" cy="19903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FAB80A-582E-9F46-93A8-B699C07848F2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939674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C479-02A9-AF4D-828A-83578FD38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Фильтруй ответ!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A267E32-9A7F-8540-A0AF-BE07A24B50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9420" y="2271306"/>
            <a:ext cx="8947150" cy="13066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385D7B-80E6-3049-B7C6-C085A21A8AB4}"/>
              </a:ext>
            </a:extLst>
          </p:cNvPr>
          <p:cNvSpPr txBox="1"/>
          <p:nvPr/>
        </p:nvSpPr>
        <p:spPr>
          <a:xfrm>
            <a:off x="646111" y="1853248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Запрос: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654EA5-B1C8-0945-8ECA-D9983EE86F84}"/>
              </a:ext>
            </a:extLst>
          </p:cNvPr>
          <p:cNvSpPr txBox="1"/>
          <p:nvPr/>
        </p:nvSpPr>
        <p:spPr>
          <a:xfrm>
            <a:off x="686949" y="3995972"/>
            <a:ext cx="1327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Результат: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EBD30E-FBC6-A643-A558-A13ABE1F6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65304"/>
            <a:ext cx="12192000" cy="23945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88462A-305A-304F-8AF8-FD3FEA873D0A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31446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E40BA-CD25-484D-A825-C04F911D5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Мой запрос, мои условия!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7D5905-4BC9-9741-839F-873B4B8923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853248"/>
            <a:ext cx="8947150" cy="1553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41D8E6-B0E8-E649-BD67-2327AD63185C}"/>
              </a:ext>
            </a:extLst>
          </p:cNvPr>
          <p:cNvSpPr txBox="1"/>
          <p:nvPr/>
        </p:nvSpPr>
        <p:spPr>
          <a:xfrm>
            <a:off x="646111" y="3682048"/>
            <a:ext cx="99934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Особенности </a:t>
            </a:r>
            <a:r>
              <a:rPr lang="en-US" dirty="0" err="1"/>
              <a:t>clickhouse</a:t>
            </a:r>
            <a:r>
              <a:rPr lang="en-US" dirty="0"/>
              <a:t> – </a:t>
            </a:r>
            <a:r>
              <a:rPr lang="ru-RU" dirty="0"/>
              <a:t>запрос через секцию </a:t>
            </a:r>
            <a:r>
              <a:rPr lang="en-US" dirty="0"/>
              <a:t>PREWHERE </a:t>
            </a:r>
            <a:r>
              <a:rPr lang="ru-RU" dirty="0"/>
              <a:t>работает быстрее   </a:t>
            </a:r>
            <a:r>
              <a:rPr lang="ru-RU" sz="4000" dirty="0"/>
              <a:t>🏎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EC5267-BBA5-3144-BE7A-4BACFC0AB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1" y="4605834"/>
            <a:ext cx="9131300" cy="1612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5F1E10-1409-CA45-AFA9-73C7025E20FF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217291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0975B-F1E4-E246-8F03-440D1F0F3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Агрегация (</a:t>
            </a:r>
            <a:r>
              <a:rPr lang="en-US" dirty="0"/>
              <a:t>Who is who?</a:t>
            </a:r>
            <a:r>
              <a:rPr lang="ru-RU" dirty="0"/>
              <a:t>)</a:t>
            </a:r>
            <a:br>
              <a:rPr lang="ru-RU" dirty="0"/>
            </a:br>
            <a:r>
              <a:rPr lang="ru-RU" dirty="0"/>
              <a:t>ЧТО + ГДЕ + КАК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966930-3BDD-5042-B708-15E57D846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6949" y="2222580"/>
            <a:ext cx="8947150" cy="27321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174214-58EE-5546-A152-57193948CF62}"/>
              </a:ext>
            </a:extLst>
          </p:cNvPr>
          <p:cNvSpPr txBox="1"/>
          <p:nvPr/>
        </p:nvSpPr>
        <p:spPr>
          <a:xfrm>
            <a:off x="646111" y="1853248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Запрос: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AF59A1-6A1F-EA4D-87C9-56A0BEE92F5B}"/>
              </a:ext>
            </a:extLst>
          </p:cNvPr>
          <p:cNvSpPr txBox="1"/>
          <p:nvPr/>
        </p:nvSpPr>
        <p:spPr>
          <a:xfrm>
            <a:off x="607988" y="5139388"/>
            <a:ext cx="1327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Результат: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EFF3A2-7C79-BD40-A82F-1EB194FC9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20473"/>
            <a:ext cx="12192000" cy="12391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F853DB-CB7F-0642-A5C1-5D66C9C80261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489451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5A1A-420F-ED43-9ABC-797354E1F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Пересечение</a:t>
            </a:r>
            <a:br>
              <a:rPr lang="en-US" dirty="0"/>
            </a:br>
            <a:r>
              <a:rPr lang="en-US" dirty="0"/>
              <a:t>3 x 3 = 9</a:t>
            </a:r>
            <a:endParaRPr lang="ru-RU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A5BD141-7FA0-6947-8778-5D6BB02C7C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6180964"/>
              </p:ext>
            </p:extLst>
          </p:nvPr>
        </p:nvGraphicFramePr>
        <p:xfrm>
          <a:off x="433374" y="2297968"/>
          <a:ext cx="189025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129">
                  <a:extLst>
                    <a:ext uri="{9D8B030D-6E8A-4147-A177-3AD203B41FA5}">
                      <a16:colId xmlns:a16="http://schemas.microsoft.com/office/drawing/2014/main" val="1467497540"/>
                    </a:ext>
                  </a:extLst>
                </a:gridCol>
                <a:gridCol w="945129">
                  <a:extLst>
                    <a:ext uri="{9D8B030D-6E8A-4147-A177-3AD203B41FA5}">
                      <a16:colId xmlns:a16="http://schemas.microsoft.com/office/drawing/2014/main" val="362774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71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181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841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u3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562163"/>
                  </a:ext>
                </a:extLst>
              </a:tr>
            </a:tbl>
          </a:graphicData>
        </a:graphic>
      </p:graphicFrame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C74339BF-E612-A34C-AD15-D14BF7B34F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2733712"/>
              </p:ext>
            </p:extLst>
          </p:nvPr>
        </p:nvGraphicFramePr>
        <p:xfrm>
          <a:off x="2974811" y="2310782"/>
          <a:ext cx="189025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129">
                  <a:extLst>
                    <a:ext uri="{9D8B030D-6E8A-4147-A177-3AD203B41FA5}">
                      <a16:colId xmlns:a16="http://schemas.microsoft.com/office/drawing/2014/main" val="1467497540"/>
                    </a:ext>
                  </a:extLst>
                </a:gridCol>
                <a:gridCol w="945129">
                  <a:extLst>
                    <a:ext uri="{9D8B030D-6E8A-4147-A177-3AD203B41FA5}">
                      <a16:colId xmlns:a16="http://schemas.microsoft.com/office/drawing/2014/main" val="362774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71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181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841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56216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B3E0B98-8923-1641-AB67-0B55E54BBD13}"/>
              </a:ext>
            </a:extLst>
          </p:cNvPr>
          <p:cNvSpPr txBox="1"/>
          <p:nvPr/>
        </p:nvSpPr>
        <p:spPr>
          <a:xfrm>
            <a:off x="2486356" y="3039648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75E370-2AE9-9E41-A8F9-95348189FF90}"/>
              </a:ext>
            </a:extLst>
          </p:cNvPr>
          <p:cNvSpPr txBox="1"/>
          <p:nvPr/>
        </p:nvSpPr>
        <p:spPr>
          <a:xfrm>
            <a:off x="3038929" y="1941450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db.categories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0B5780-F6E5-2345-8EE8-2609435C9E73}"/>
              </a:ext>
            </a:extLst>
          </p:cNvPr>
          <p:cNvSpPr txBox="1"/>
          <p:nvPr/>
        </p:nvSpPr>
        <p:spPr>
          <a:xfrm>
            <a:off x="826108" y="1923329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db.users</a:t>
            </a:r>
            <a:endParaRPr lang="ru-R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861ED2-8172-F04B-B0A5-A1A338CE8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6048"/>
            <a:ext cx="5641155" cy="1333500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43A8E9C-4D50-2D46-B727-C7DB90387B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4072101"/>
              </p:ext>
            </p:extLst>
          </p:nvPr>
        </p:nvGraphicFramePr>
        <p:xfrm>
          <a:off x="5641155" y="2297968"/>
          <a:ext cx="6160033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518">
                  <a:extLst>
                    <a:ext uri="{9D8B030D-6E8A-4147-A177-3AD203B41FA5}">
                      <a16:colId xmlns:a16="http://schemas.microsoft.com/office/drawing/2014/main" val="2390530414"/>
                    </a:ext>
                  </a:extLst>
                </a:gridCol>
                <a:gridCol w="1318168">
                  <a:extLst>
                    <a:ext uri="{9D8B030D-6E8A-4147-A177-3AD203B41FA5}">
                      <a16:colId xmlns:a16="http://schemas.microsoft.com/office/drawing/2014/main" val="3718310660"/>
                    </a:ext>
                  </a:extLst>
                </a:gridCol>
                <a:gridCol w="1800488">
                  <a:extLst>
                    <a:ext uri="{9D8B030D-6E8A-4147-A177-3AD203B41FA5}">
                      <a16:colId xmlns:a16="http://schemas.microsoft.com/office/drawing/2014/main" val="2554459895"/>
                    </a:ext>
                  </a:extLst>
                </a:gridCol>
                <a:gridCol w="1975859">
                  <a:extLst>
                    <a:ext uri="{9D8B030D-6E8A-4147-A177-3AD203B41FA5}">
                      <a16:colId xmlns:a16="http://schemas.microsoft.com/office/drawing/2014/main" val="42192875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users.id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users.user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categories.id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categories.cat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991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2033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338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352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537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295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5572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7649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581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07578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58CA8C32-285D-AE40-8589-DD30CAC66257}"/>
              </a:ext>
            </a:extLst>
          </p:cNvPr>
          <p:cNvSpPr txBox="1"/>
          <p:nvPr/>
        </p:nvSpPr>
        <p:spPr>
          <a:xfrm>
            <a:off x="5085233" y="3039648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219F4E-2784-4F46-8F6A-2F73A36A0B18}"/>
              </a:ext>
            </a:extLst>
          </p:cNvPr>
          <p:cNvSpPr txBox="1"/>
          <p:nvPr/>
        </p:nvSpPr>
        <p:spPr>
          <a:xfrm rot="16200000">
            <a:off x="10213395" y="335224"/>
            <a:ext cx="1132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SQL </a:t>
            </a:r>
            <a:endParaRPr lang="ru-RU" sz="1200" dirty="0"/>
          </a:p>
          <a:p>
            <a:r>
              <a:rPr lang="en-US" sz="1200" dirty="0"/>
              <a:t>meetup 1.0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494202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312</TotalTime>
  <Words>812</Words>
  <Application>Microsoft Macintosh PowerPoint</Application>
  <PresentationFormat>Widescreen</PresentationFormat>
  <Paragraphs>251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Century Gothic</vt:lpstr>
      <vt:lpstr>Wingdings 3</vt:lpstr>
      <vt:lpstr>Ion</vt:lpstr>
      <vt:lpstr>SQL meetup 1.0</vt:lpstr>
      <vt:lpstr>Что будем делать?</vt:lpstr>
      <vt:lpstr>Что нужно установить для работы?</vt:lpstr>
      <vt:lpstr>Простой SQL запрос (ЧТО и ГДЕ)</vt:lpstr>
      <vt:lpstr>Но всё нам не нужно :) Фильтруй базар ответ !!!</vt:lpstr>
      <vt:lpstr>Фильтруй ответ!</vt:lpstr>
      <vt:lpstr>Мой запрос, мои условия!</vt:lpstr>
      <vt:lpstr>Агрегация (Who is who?) ЧТО + ГДЕ + КАК</vt:lpstr>
      <vt:lpstr>Пересечение 3 x 3 = 9</vt:lpstr>
      <vt:lpstr>Пересечение, с одинаковым ключами</vt:lpstr>
      <vt:lpstr>Пересечение, наводим красоту!</vt:lpstr>
      <vt:lpstr>Операция JOIN. Какие виды есть в SQL</vt:lpstr>
      <vt:lpstr>Операция JOIN. Особенности clickhouse</vt:lpstr>
      <vt:lpstr>Подзапросы</vt:lpstr>
      <vt:lpstr>Запросы в удалённый clickhouse (функция remote)</vt:lpstr>
      <vt:lpstr>PowerPoint Presentation</vt:lpstr>
      <vt:lpstr>Задачка (данные вымышленные)</vt:lpstr>
      <vt:lpstr>Задачка. Исходные данные</vt:lpstr>
      <vt:lpstr>Задание. С чего начать?</vt:lpstr>
      <vt:lpstr>Задание. Как представить результат?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meetup 1.0</dc:title>
  <dc:creator>Microsoft Office User</dc:creator>
  <cp:lastModifiedBy>Microsoft Office User</cp:lastModifiedBy>
  <cp:revision>49</cp:revision>
  <dcterms:created xsi:type="dcterms:W3CDTF">2020-07-23T05:46:00Z</dcterms:created>
  <dcterms:modified xsi:type="dcterms:W3CDTF">2020-07-23T11:11:57Z</dcterms:modified>
</cp:coreProperties>
</file>

<file path=docProps/thumbnail.jpeg>
</file>